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8" r:id="rId2"/>
    <p:sldId id="257" r:id="rId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630" autoAdjust="0"/>
  </p:normalViewPr>
  <p:slideViewPr>
    <p:cSldViewPr>
      <p:cViewPr>
        <p:scale>
          <a:sx n="100" d="100"/>
          <a:sy n="100" d="100"/>
        </p:scale>
        <p:origin x="-504" y="-7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E1A3C5-1DDC-4D17-873E-ACEADB1FB67E}" type="datetimeFigureOut">
              <a:rPr lang="en-US" smtClean="0"/>
              <a:pPr/>
              <a:t>8/14/2023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B205C0-2D22-4F1D-BCBF-6A59A9B14EC7}" type="slidenum">
              <a:rPr lang="en-US" smtClean="0"/>
              <a:pPr/>
              <a:t>‹#›</a:t>
            </a:fld>
            <a:endParaRPr lang="en-US"/>
          </a:p>
        </p:txBody>
      </p:sp>
    </p:spTree>
    <p:extLst>
      <p:ext uri="{BB962C8B-B14F-4D97-AF65-F5344CB8AC3E}">
        <p14:creationId xmlns:p14="http://schemas.microsoft.com/office/powerpoint/2010/main" val="3307687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85000" lnSpcReduction="10000"/>
          </a:bodyPr>
          <a:lstStyle/>
          <a:p>
            <a:r>
              <a:rPr lang="en-GB" dirty="0" smtClean="0"/>
              <a:t>Infection control in the context of invasive medical procedures is undeniably important. In order to protect their patients and provide high-quality treatment, nurses must follow a set of rules and regulations. Let's talk about what RNs can do to improve patient care in light of guidelines like NMBA Standard 3 and others:</a:t>
            </a:r>
          </a:p>
          <a:p>
            <a:endParaRPr lang="en-GB" dirty="0" smtClean="0"/>
          </a:p>
          <a:p>
            <a:r>
              <a:rPr lang="en-GB" dirty="0" smtClean="0"/>
              <a:t>Infection Control and Prevention: Standard 3 of the NMBA</a:t>
            </a:r>
          </a:p>
          <a:p>
            <a:endParaRPr lang="en-GB" dirty="0" smtClean="0"/>
          </a:p>
          <a:p>
            <a:r>
              <a:rPr lang="en-GB" dirty="0" smtClean="0"/>
              <a:t>First and foremost, RNs should always practice thorough hand hygiene before and after interacting with patients, as well as before and after handling any invasive medical equipment (</a:t>
            </a:r>
            <a:r>
              <a:rPr lang="en-GB" dirty="0" err="1" smtClean="0">
                <a:latin typeface="Times New Roman" pitchFamily="18" charset="0"/>
                <a:cs typeface="Times New Roman" pitchFamily="18" charset="0"/>
              </a:rPr>
              <a:t>Cheluvappa</a:t>
            </a:r>
            <a:r>
              <a:rPr lang="en-GB" baseline="0"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&amp; </a:t>
            </a:r>
            <a:r>
              <a:rPr lang="en-GB" dirty="0" err="1" smtClean="0">
                <a:latin typeface="Times New Roman" pitchFamily="18" charset="0"/>
                <a:cs typeface="Times New Roman" pitchFamily="18" charset="0"/>
              </a:rPr>
              <a:t>Selvendran</a:t>
            </a:r>
            <a:r>
              <a:rPr lang="en-GB" dirty="0" smtClean="0">
                <a:latin typeface="Times New Roman" pitchFamily="18" charset="0"/>
                <a:cs typeface="Times New Roman" pitchFamily="18" charset="0"/>
              </a:rPr>
              <a:t>, 2022)</a:t>
            </a:r>
            <a:r>
              <a:rPr lang="en-GB" dirty="0" smtClean="0"/>
              <a:t>. The potential for the spread of germs is thus diminished.</a:t>
            </a:r>
          </a:p>
          <a:p>
            <a:endParaRPr lang="en-GB" dirty="0" smtClean="0"/>
          </a:p>
          <a:p>
            <a:r>
              <a:rPr lang="en-GB" dirty="0" smtClean="0"/>
              <a:t>Second, always use the necessary protective gear for any invasive surgery, such as gloves and a sterile gown. Both the patient and the nurse will be safer if this is followed.</a:t>
            </a:r>
          </a:p>
          <a:p>
            <a:endParaRPr lang="en-GB" dirty="0" smtClean="0"/>
          </a:p>
          <a:p>
            <a:r>
              <a:rPr lang="en-GB" dirty="0" smtClean="0"/>
              <a:t>Third, always use aseptic technique when inserting, servicing, and removing invasive medical equipment. This involves things like using sterile gloves and drapes and keeping a sterile field (</a:t>
            </a:r>
            <a:r>
              <a:rPr lang="en-GB" dirty="0" err="1" smtClean="0"/>
              <a:t>Gorski</a:t>
            </a:r>
            <a:r>
              <a:rPr lang="en-GB" baseline="0" dirty="0" smtClean="0"/>
              <a:t> et al., 2021)</a:t>
            </a:r>
            <a:r>
              <a:rPr lang="en-GB" dirty="0" smtClean="0"/>
              <a:t>.</a:t>
            </a:r>
          </a:p>
          <a:p>
            <a:endParaRPr lang="en-GB" dirty="0" smtClean="0"/>
          </a:p>
          <a:p>
            <a:r>
              <a:rPr lang="en-GB" dirty="0" smtClean="0"/>
              <a:t>Fourth, sterilize the insertion site with an antiseptic solution in accordance with established protocols. Preparing the skin for device implantation properly lowers the probability that germs will be introduced.</a:t>
            </a:r>
          </a:p>
          <a:p>
            <a:endParaRPr lang="en-GB" dirty="0" smtClean="0"/>
          </a:p>
          <a:p>
            <a:r>
              <a:rPr lang="en-GB" dirty="0" smtClean="0"/>
              <a:t>Select the most effective device for the patient's condition and install it in the most effective location, as indicated by evidence-based guidelines. That way, the fit will be perfect and difficulties will be kept to a minimum.</a:t>
            </a:r>
          </a:p>
          <a:p>
            <a:endParaRPr lang="en-GB" dirty="0" smtClean="0"/>
          </a:p>
          <a:p>
            <a:r>
              <a:rPr lang="en-GB" dirty="0" smtClean="0"/>
              <a:t>Check the insertion site for symptoms of infection, including redness, swelling, warmth, and drainage, on a regular basis (6). Rapid treatment is possible after an early diagnosis.</a:t>
            </a:r>
          </a:p>
          <a:p>
            <a:endParaRPr lang="en-GB" dirty="0" smtClean="0"/>
          </a:p>
          <a:p>
            <a:r>
              <a:rPr lang="en-GB" dirty="0" smtClean="0"/>
              <a:t>7. Catheter Securement: Make sure catheters and other devices are properly secured to avoid infection caused by movement or inadvertent dislodgement.</a:t>
            </a:r>
          </a:p>
          <a:p>
            <a:endParaRPr lang="en-GB" dirty="0" smtClean="0"/>
          </a:p>
          <a:p>
            <a:r>
              <a:rPr lang="en-GB" dirty="0" smtClean="0"/>
              <a:t>8. Education: Teach patients and caregivers how to recognize the early warning symptoms of infection and administer corrective therapy when necessary. This equips children to identify problems and seek help before they worsen.</a:t>
            </a:r>
          </a:p>
          <a:p>
            <a:endParaRPr lang="en-GB" dirty="0" smtClean="0"/>
          </a:p>
          <a:p>
            <a:r>
              <a:rPr lang="en-GB" dirty="0" smtClean="0"/>
              <a:t>9. Documentation: Keep complete and accurate records of invasive medical device insertion, maintenance, and removal. Care continuity is improved and problems are detected sooner with the help of thorough documentation.</a:t>
            </a:r>
          </a:p>
          <a:p>
            <a:endParaRPr lang="en-GB" dirty="0" smtClean="0"/>
          </a:p>
          <a:p>
            <a:r>
              <a:rPr lang="en-GB" dirty="0" smtClean="0"/>
              <a:t>Tenth, contribute to quality improvement initiatives by taking part in hospital-wide infection monitoring programs to track and report device-related infections and trends.</a:t>
            </a:r>
          </a:p>
          <a:p>
            <a:endParaRPr lang="en-GB" dirty="0" smtClean="0"/>
          </a:p>
          <a:p>
            <a:r>
              <a:rPr lang="en-GB" dirty="0" smtClean="0"/>
              <a:t>When caring for patients who have invasive devices such as central venous catheters, urinary catheters, or ventilators inserted, nurses must follow NMBA Standard 3, as well as any other applicable guidelines and standards. By following these guidelines, RNs can better protect patients from invasive device-related infections and improve their quality of life. Always go to the most recent recommendations and standards for the best methods.</a:t>
            </a:r>
          </a:p>
          <a:p>
            <a:r>
              <a:rPr lang="en-GB" b="1" dirty="0" smtClean="0"/>
              <a:t>Standards </a:t>
            </a:r>
          </a:p>
          <a:p>
            <a:r>
              <a:rPr lang="en-GB" dirty="0" smtClean="0"/>
              <a:t>NMBA Standard 3: Infection prevention and control: It concentrates on practicing infection control and prevention measures. </a:t>
            </a:r>
          </a:p>
          <a:p>
            <a:r>
              <a:rPr lang="en-GB" dirty="0" smtClean="0"/>
              <a:t>Standard 6: Clinical handover : Promote communication to ensure safety and continuity of care</a:t>
            </a:r>
          </a:p>
          <a:p>
            <a:r>
              <a:rPr lang="en-GB" dirty="0" smtClean="0"/>
              <a:t>Standard 4: Medication Safety : Encourage use of medications and dispensing to promote well-being of patients. </a:t>
            </a:r>
            <a:endParaRPr lang="en-IN" dirty="0" smtClean="0"/>
          </a:p>
          <a:p>
            <a:endParaRPr lang="en-GB" b="1" dirty="0" smtClean="0"/>
          </a:p>
        </p:txBody>
      </p:sp>
      <p:sp>
        <p:nvSpPr>
          <p:cNvPr id="4" name="Slide Number Placeholder 3"/>
          <p:cNvSpPr>
            <a:spLocks noGrp="1"/>
          </p:cNvSpPr>
          <p:nvPr>
            <p:ph type="sldNum" sz="quarter" idx="10"/>
          </p:nvPr>
        </p:nvSpPr>
        <p:spPr/>
        <p:txBody>
          <a:bodyPr/>
          <a:lstStyle/>
          <a:p>
            <a:fld id="{21B205C0-2D22-4F1D-BCBF-6A59A9B14EC7}" type="slidenum">
              <a:rPr lang="en-US" smtClean="0"/>
              <a:pPr/>
              <a:t>1</a:t>
            </a:fld>
            <a:endParaRPr lang="en-US"/>
          </a:p>
        </p:txBody>
      </p:sp>
    </p:spTree>
    <p:extLst>
      <p:ext uri="{BB962C8B-B14F-4D97-AF65-F5344CB8AC3E}">
        <p14:creationId xmlns:p14="http://schemas.microsoft.com/office/powerpoint/2010/main" val="4227596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1" y="2206952"/>
            <a:ext cx="7147931" cy="184785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208476"/>
            <a:ext cx="1190348" cy="1844802"/>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2352494"/>
            <a:ext cx="910224" cy="1556766"/>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4" y="2291716"/>
            <a:ext cx="6947845" cy="168401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3468951"/>
            <a:ext cx="762000" cy="3429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3419458"/>
            <a:ext cx="6755166" cy="4982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2354580"/>
            <a:ext cx="6760868" cy="155829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3486150"/>
            <a:ext cx="6553200" cy="3429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2420275"/>
            <a:ext cx="6629400" cy="9144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171450"/>
            <a:ext cx="1859280" cy="4591976"/>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6" y="263557"/>
            <a:ext cx="1672235" cy="4407763"/>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8" y="296571"/>
            <a:ext cx="1485531" cy="43417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85750"/>
            <a:ext cx="6172200" cy="43434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8/14/2023</a:t>
            </a:fld>
            <a:endParaRPr lang="en-US"/>
          </a:p>
        </p:txBody>
      </p:sp>
      <p:sp>
        <p:nvSpPr>
          <p:cNvPr id="13" name="Rectangle 12"/>
          <p:cNvSpPr/>
          <p:nvPr/>
        </p:nvSpPr>
        <p:spPr>
          <a:xfrm>
            <a:off x="451976" y="2209800"/>
            <a:ext cx="8265160" cy="184785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2286001"/>
            <a:ext cx="8033800" cy="168401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2400300"/>
            <a:ext cx="7696200" cy="97155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3406141"/>
            <a:ext cx="7818120" cy="4982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3455633"/>
            <a:ext cx="7696200" cy="392837"/>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8" y="2343150"/>
            <a:ext cx="7817599" cy="155829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306280"/>
            <a:ext cx="8260672" cy="77957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289303"/>
            <a:ext cx="4038600" cy="330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89303"/>
            <a:ext cx="4038600" cy="330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306280"/>
            <a:ext cx="8260672" cy="77957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291828"/>
            <a:ext cx="4040188" cy="47982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1828800"/>
            <a:ext cx="4040188" cy="27658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291828"/>
            <a:ext cx="4041775" cy="47982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28800"/>
            <a:ext cx="4041775" cy="27658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8/14/2023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514350"/>
            <a:ext cx="4572000" cy="39433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129284"/>
            <a:ext cx="2716566" cy="264261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231854"/>
            <a:ext cx="2483254" cy="2425746"/>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228850"/>
            <a:ext cx="2298634" cy="131445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300734"/>
            <a:ext cx="2298634" cy="893715"/>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466078"/>
            <a:ext cx="7772400" cy="3248673"/>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8/14/2023</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3714750"/>
            <a:ext cx="7772400" cy="10287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0" y="3771900"/>
            <a:ext cx="7600765" cy="902193"/>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4229100"/>
            <a:ext cx="7328514" cy="338772"/>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3806190"/>
            <a:ext cx="7946136" cy="82296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4242418"/>
            <a:ext cx="7244736" cy="301286"/>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3829051"/>
            <a:ext cx="7328514" cy="392282"/>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314451"/>
            <a:ext cx="8229600" cy="32801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8/14/2023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08625"/>
            <a:ext cx="8595360" cy="99441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279647"/>
            <a:ext cx="8380520" cy="83894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306280"/>
            <a:ext cx="8260672" cy="77957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400" b="1" dirty="0">
                <a:latin typeface="Arial" pitchFamily="34" charset="0"/>
                <a:cs typeface="Arial" pitchFamily="34" charset="0"/>
              </a:rPr>
              <a:t>Registered Nurse (RN) Roles &amp;</a:t>
            </a:r>
            <a:r>
              <a:rPr lang="en-IN" sz="1400" b="1" dirty="0" smtClean="0">
                <a:latin typeface="Arial" pitchFamily="34" charset="0"/>
                <a:cs typeface="Arial" pitchFamily="34" charset="0"/>
              </a:rPr>
              <a:t> </a:t>
            </a:r>
            <a:r>
              <a:rPr lang="en-IN" sz="1400" b="1" dirty="0">
                <a:latin typeface="Arial" pitchFamily="34" charset="0"/>
                <a:cs typeface="Arial" pitchFamily="34" charset="0"/>
              </a:rPr>
              <a:t>Contributions in Preventing and Controlling Infections</a:t>
            </a:r>
            <a:endParaRPr lang="en-IN" sz="1400" b="1" dirty="0">
              <a:latin typeface="Arial" pitchFamily="34" charset="0"/>
              <a:cs typeface="Arial" pitchFamily="34" charset="0"/>
            </a:endParaRPr>
          </a:p>
        </p:txBody>
      </p:sp>
      <p:sp>
        <p:nvSpPr>
          <p:cNvPr id="6" name="Rectangle 5"/>
          <p:cNvSpPr/>
          <p:nvPr/>
        </p:nvSpPr>
        <p:spPr>
          <a:xfrm>
            <a:off x="152400" y="1200150"/>
            <a:ext cx="2743200" cy="3733800"/>
          </a:xfrm>
          <a:prstGeom prst="rect">
            <a:avLst/>
          </a:prstGeom>
          <a:solidFill>
            <a:srgbClr val="00B0F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pPr algn="just"/>
            <a:endParaRPr lang="en-IN" sz="1200" dirty="0" smtClean="0">
              <a:solidFill>
                <a:schemeClr val="tx1"/>
              </a:solidFill>
              <a:latin typeface="Arial" pitchFamily="34" charset="0"/>
              <a:cs typeface="Arial" pitchFamily="34" charset="0"/>
            </a:endParaRPr>
          </a:p>
          <a:p>
            <a:pPr algn="just"/>
            <a:r>
              <a:rPr lang="en-IN" sz="1200" dirty="0" smtClean="0">
                <a:solidFill>
                  <a:schemeClr val="tx1"/>
                </a:solidFill>
                <a:latin typeface="Arial" pitchFamily="34" charset="0"/>
                <a:cs typeface="Arial" pitchFamily="34" charset="0"/>
              </a:rPr>
              <a:t>NMBA </a:t>
            </a:r>
            <a:r>
              <a:rPr lang="en-IN" sz="1200" dirty="0">
                <a:solidFill>
                  <a:schemeClr val="tx1"/>
                </a:solidFill>
                <a:latin typeface="Arial" pitchFamily="34" charset="0"/>
                <a:cs typeface="Arial" pitchFamily="34" charset="0"/>
              </a:rPr>
              <a:t>Standard: </a:t>
            </a:r>
            <a:r>
              <a:rPr lang="en-IN" sz="1100" dirty="0">
                <a:latin typeface="Arial" pitchFamily="34" charset="0"/>
                <a:cs typeface="Arial" pitchFamily="34" charset="0"/>
              </a:rPr>
              <a:t>Professional Practice &amp;</a:t>
            </a:r>
            <a:r>
              <a:rPr lang="en-IN" sz="1100" dirty="0" smtClean="0">
                <a:latin typeface="Arial" pitchFamily="34" charset="0"/>
                <a:cs typeface="Arial" pitchFamily="34" charset="0"/>
              </a:rPr>
              <a:t> </a:t>
            </a:r>
            <a:r>
              <a:rPr lang="en-IN" sz="1100" dirty="0">
                <a:latin typeface="Arial" pitchFamily="34" charset="0"/>
                <a:cs typeface="Arial" pitchFamily="34" charset="0"/>
              </a:rPr>
              <a:t>Responsibilities (1.1, 1.2, 2.2</a:t>
            </a:r>
            <a:r>
              <a:rPr lang="en-IN" sz="1100" dirty="0" smtClean="0">
                <a:latin typeface="Arial" pitchFamily="34" charset="0"/>
                <a:cs typeface="Arial" pitchFamily="34" charset="0"/>
              </a:rPr>
              <a:t>)</a:t>
            </a:r>
          </a:p>
          <a:p>
            <a:pPr algn="just"/>
            <a:endParaRPr lang="en-IN" sz="1200" dirty="0" smtClean="0">
              <a:solidFill>
                <a:schemeClr val="tx1"/>
              </a:solidFill>
              <a:latin typeface="Arial" pitchFamily="34" charset="0"/>
              <a:cs typeface="Arial" pitchFamily="34" charset="0"/>
            </a:endParaRPr>
          </a:p>
          <a:p>
            <a:pPr algn="just"/>
            <a:r>
              <a:rPr lang="en-IN" sz="1200" dirty="0" smtClean="0">
                <a:solidFill>
                  <a:schemeClr val="tx1"/>
                </a:solidFill>
                <a:latin typeface="Arial" pitchFamily="34" charset="0"/>
                <a:cs typeface="Arial" pitchFamily="34" charset="0"/>
              </a:rPr>
              <a:t>Roles corresponding to this standard include:</a:t>
            </a:r>
          </a:p>
          <a:p>
            <a:pPr marL="171450" indent="-171450" algn="just">
              <a:buFont typeface="Arial" pitchFamily="34" charset="0"/>
              <a:buChar char="•"/>
            </a:pPr>
            <a:r>
              <a:rPr lang="en-IN" sz="1100" dirty="0" smtClean="0">
                <a:latin typeface="Arial" pitchFamily="34" charset="0"/>
                <a:cs typeface="Arial" pitchFamily="34" charset="0"/>
              </a:rPr>
              <a:t>Implementation of Evidence-based practices in accordance with </a:t>
            </a:r>
            <a:r>
              <a:rPr lang="en-IN" sz="1100" dirty="0">
                <a:latin typeface="Arial" pitchFamily="34" charset="0"/>
                <a:cs typeface="Arial" pitchFamily="34" charset="0"/>
              </a:rPr>
              <a:t>Australian guidelines &amp;</a:t>
            </a:r>
            <a:r>
              <a:rPr lang="en-IN" sz="1100" dirty="0" smtClean="0">
                <a:latin typeface="Arial" pitchFamily="34" charset="0"/>
                <a:cs typeface="Arial" pitchFamily="34" charset="0"/>
              </a:rPr>
              <a:t> </a:t>
            </a:r>
            <a:r>
              <a:rPr lang="en-IN" sz="1100" dirty="0">
                <a:latin typeface="Arial" pitchFamily="34" charset="0"/>
                <a:cs typeface="Arial" pitchFamily="34" charset="0"/>
              </a:rPr>
              <a:t>the Peripheral Venous Access Clinical Care </a:t>
            </a:r>
            <a:r>
              <a:rPr lang="en-IN" sz="1100" dirty="0" smtClean="0">
                <a:latin typeface="Arial" pitchFamily="34" charset="0"/>
                <a:cs typeface="Arial" pitchFamily="34" charset="0"/>
              </a:rPr>
              <a:t>Standard (</a:t>
            </a:r>
            <a:r>
              <a:rPr lang="en-GB" sz="1100" dirty="0" err="1" smtClean="0">
                <a:latin typeface="Arial" pitchFamily="34" charset="0"/>
                <a:cs typeface="Arial" pitchFamily="34" charset="0"/>
              </a:rPr>
              <a:t>Cheluvappa</a:t>
            </a:r>
            <a:r>
              <a:rPr lang="en-GB" sz="1100" dirty="0" smtClean="0">
                <a:latin typeface="Arial" pitchFamily="34" charset="0"/>
                <a:cs typeface="Arial" pitchFamily="34" charset="0"/>
              </a:rPr>
              <a:t> </a:t>
            </a:r>
            <a:r>
              <a:rPr lang="en-GB" sz="1100" dirty="0">
                <a:latin typeface="Arial" pitchFamily="34" charset="0"/>
                <a:cs typeface="Arial" pitchFamily="34" charset="0"/>
              </a:rPr>
              <a:t>&amp; </a:t>
            </a:r>
            <a:r>
              <a:rPr lang="en-GB" sz="1100" dirty="0" err="1" smtClean="0">
                <a:latin typeface="Arial" pitchFamily="34" charset="0"/>
                <a:cs typeface="Arial" pitchFamily="34" charset="0"/>
              </a:rPr>
              <a:t>Selvendran</a:t>
            </a:r>
            <a:r>
              <a:rPr lang="en-GB" sz="1100" dirty="0" smtClean="0">
                <a:latin typeface="Arial" pitchFamily="34" charset="0"/>
                <a:cs typeface="Arial" pitchFamily="34" charset="0"/>
              </a:rPr>
              <a:t>, 2022)</a:t>
            </a:r>
            <a:r>
              <a:rPr lang="en-IN" sz="1100" dirty="0" smtClean="0">
                <a:latin typeface="Arial" pitchFamily="34" charset="0"/>
                <a:cs typeface="Arial" pitchFamily="34" charset="0"/>
              </a:rPr>
              <a:t>. </a:t>
            </a:r>
          </a:p>
          <a:p>
            <a:pPr marL="171450" indent="-171450" algn="just">
              <a:buFont typeface="Arial" pitchFamily="34" charset="0"/>
              <a:buChar char="•"/>
            </a:pPr>
            <a:r>
              <a:rPr lang="en-IN" sz="1100" dirty="0">
                <a:latin typeface="Arial" pitchFamily="34" charset="0"/>
                <a:cs typeface="Arial" pitchFamily="34" charset="0"/>
              </a:rPr>
              <a:t>Advocating for Safe </a:t>
            </a:r>
            <a:r>
              <a:rPr lang="en-IN" sz="1100" dirty="0" smtClean="0">
                <a:latin typeface="Arial" pitchFamily="34" charset="0"/>
                <a:cs typeface="Arial" pitchFamily="34" charset="0"/>
              </a:rPr>
              <a:t>Practices to ensure patient safety</a:t>
            </a:r>
          </a:p>
          <a:p>
            <a:pPr marL="171450" indent="-171450" algn="just">
              <a:buFont typeface="Arial" pitchFamily="34" charset="0"/>
              <a:buChar char="•"/>
            </a:pPr>
            <a:r>
              <a:rPr lang="en-IN" sz="1100" dirty="0" smtClean="0">
                <a:latin typeface="Arial" pitchFamily="34" charset="0"/>
                <a:cs typeface="Arial" pitchFamily="34" charset="0"/>
              </a:rPr>
              <a:t>Contributing to policy development by collaborating </a:t>
            </a:r>
            <a:r>
              <a:rPr lang="en-IN" sz="1100" dirty="0">
                <a:latin typeface="Arial" pitchFamily="34" charset="0"/>
                <a:cs typeface="Arial" pitchFamily="34" charset="0"/>
              </a:rPr>
              <a:t>with healthcare teams to ensure that policies reflect current standards and recommendations.</a:t>
            </a:r>
            <a:endParaRPr lang="en-IN" sz="1100"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smtClean="0">
              <a:latin typeface="Arial" pitchFamily="34" charset="0"/>
              <a:cs typeface="Arial" pitchFamily="34" charset="0"/>
            </a:endParaRPr>
          </a:p>
          <a:p>
            <a:pPr algn="ctr"/>
            <a:endParaRPr lang="en-IN" b="1" dirty="0"/>
          </a:p>
          <a:p>
            <a:pPr algn="ctr"/>
            <a:endParaRPr lang="en-IN" b="1" dirty="0" smtClean="0"/>
          </a:p>
          <a:p>
            <a:pPr algn="ctr"/>
            <a:endParaRPr lang="en-IN" b="1" dirty="0"/>
          </a:p>
          <a:p>
            <a:pPr algn="ctr"/>
            <a:endParaRPr lang="en-IN" b="1" dirty="0" smtClean="0"/>
          </a:p>
          <a:p>
            <a:pPr algn="ctr"/>
            <a:endParaRPr lang="en-IN" b="1" dirty="0"/>
          </a:p>
          <a:p>
            <a:pPr algn="ctr"/>
            <a:endParaRPr lang="en-IN" b="1" dirty="0" smtClean="0"/>
          </a:p>
          <a:p>
            <a:pPr algn="ctr"/>
            <a:endParaRPr lang="en-IN" b="1" dirty="0"/>
          </a:p>
          <a:p>
            <a:pPr algn="ctr"/>
            <a:endParaRPr lang="en-IN" b="1" dirty="0" smtClean="0"/>
          </a:p>
          <a:p>
            <a:pPr algn="ctr"/>
            <a:endParaRPr lang="en-IN" dirty="0"/>
          </a:p>
        </p:txBody>
      </p:sp>
      <p:sp>
        <p:nvSpPr>
          <p:cNvPr id="7" name="Rectangle 6"/>
          <p:cNvSpPr/>
          <p:nvPr/>
        </p:nvSpPr>
        <p:spPr>
          <a:xfrm>
            <a:off x="3200400" y="1219200"/>
            <a:ext cx="2743200" cy="3733800"/>
          </a:xfrm>
          <a:prstGeom prst="rect">
            <a:avLst/>
          </a:prstGeom>
          <a:solidFill>
            <a:srgbClr val="00B05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pPr algn="just"/>
            <a:r>
              <a:rPr lang="en-IN" sz="1200" dirty="0" smtClean="0">
                <a:solidFill>
                  <a:schemeClr val="tx1"/>
                </a:solidFill>
                <a:latin typeface="Arial" pitchFamily="34" charset="0"/>
                <a:cs typeface="Arial" pitchFamily="34" charset="0"/>
              </a:rPr>
              <a:t>NMBA </a:t>
            </a:r>
            <a:r>
              <a:rPr lang="en-IN" sz="1200" dirty="0">
                <a:solidFill>
                  <a:schemeClr val="tx1"/>
                </a:solidFill>
                <a:latin typeface="Arial" pitchFamily="34" charset="0"/>
                <a:cs typeface="Arial" pitchFamily="34" charset="0"/>
              </a:rPr>
              <a:t>Standard: </a:t>
            </a:r>
            <a:r>
              <a:rPr lang="en-IN" sz="1100" dirty="0">
                <a:latin typeface="Arial" pitchFamily="34" charset="0"/>
                <a:cs typeface="Arial" pitchFamily="34" charset="0"/>
              </a:rPr>
              <a:t>Provision and Coordination of Care (2.1, 2.2</a:t>
            </a:r>
            <a:r>
              <a:rPr lang="en-IN" sz="1100" dirty="0" smtClean="0">
                <a:latin typeface="Arial" pitchFamily="34" charset="0"/>
                <a:cs typeface="Arial" pitchFamily="34" charset="0"/>
              </a:rPr>
              <a:t>)</a:t>
            </a:r>
          </a:p>
          <a:p>
            <a:pPr algn="just"/>
            <a:endParaRPr lang="en-IN" sz="1100" dirty="0" smtClean="0">
              <a:latin typeface="Arial" pitchFamily="34" charset="0"/>
              <a:cs typeface="Arial" pitchFamily="34" charset="0"/>
            </a:endParaRPr>
          </a:p>
          <a:p>
            <a:pPr algn="just"/>
            <a:endParaRPr lang="en-IN" sz="1100" dirty="0" smtClean="0">
              <a:latin typeface="Arial" pitchFamily="34" charset="0"/>
              <a:cs typeface="Arial" pitchFamily="34" charset="0"/>
            </a:endParaRPr>
          </a:p>
          <a:p>
            <a:pPr algn="just"/>
            <a:r>
              <a:rPr lang="en-IN" sz="1200" dirty="0" smtClean="0">
                <a:solidFill>
                  <a:schemeClr val="tx1"/>
                </a:solidFill>
                <a:latin typeface="Arial" pitchFamily="34" charset="0"/>
                <a:cs typeface="Arial" pitchFamily="34" charset="0"/>
              </a:rPr>
              <a:t>Roles corresponding to this standard include:</a:t>
            </a:r>
          </a:p>
          <a:p>
            <a:pPr marL="171450" indent="-171450" algn="just">
              <a:buFont typeface="Arial" pitchFamily="34" charset="0"/>
              <a:buChar char="•"/>
            </a:pPr>
            <a:r>
              <a:rPr lang="en-IN" sz="1100" dirty="0">
                <a:latin typeface="Arial" pitchFamily="34" charset="0"/>
                <a:cs typeface="Arial" pitchFamily="34" charset="0"/>
              </a:rPr>
              <a:t>selection and insertion of invasive medical devices, </a:t>
            </a:r>
            <a:r>
              <a:rPr lang="en-IN" sz="1100" dirty="0" smtClean="0">
                <a:latin typeface="Arial" pitchFamily="34" charset="0"/>
                <a:cs typeface="Arial" pitchFamily="34" charset="0"/>
              </a:rPr>
              <a:t>while ensuring </a:t>
            </a:r>
            <a:r>
              <a:rPr lang="en-IN" sz="1100" dirty="0">
                <a:latin typeface="Arial" pitchFamily="34" charset="0"/>
                <a:cs typeface="Arial" pitchFamily="34" charset="0"/>
              </a:rPr>
              <a:t>proper aseptic technique and infection control </a:t>
            </a:r>
            <a:r>
              <a:rPr lang="en-IN" sz="1100" dirty="0" smtClean="0">
                <a:latin typeface="Arial" pitchFamily="34" charset="0"/>
                <a:cs typeface="Arial" pitchFamily="34" charset="0"/>
              </a:rPr>
              <a:t>measures</a:t>
            </a:r>
          </a:p>
          <a:p>
            <a:pPr marL="171450" indent="-171450" algn="just">
              <a:buFont typeface="Arial" pitchFamily="34" charset="0"/>
              <a:buChar char="•"/>
            </a:pPr>
            <a:r>
              <a:rPr lang="en-IN" sz="1100" dirty="0" smtClean="0">
                <a:latin typeface="Arial" pitchFamily="34" charset="0"/>
                <a:cs typeface="Arial" pitchFamily="34" charset="0"/>
              </a:rPr>
              <a:t>Monitoring </a:t>
            </a:r>
            <a:r>
              <a:rPr lang="en-IN" sz="1100" dirty="0">
                <a:latin typeface="Arial" pitchFamily="34" charset="0"/>
                <a:cs typeface="Arial" pitchFamily="34" charset="0"/>
              </a:rPr>
              <a:t>patients with invasive medical devices, assessing for signs of infection or </a:t>
            </a:r>
            <a:r>
              <a:rPr lang="en-IN" sz="1100" dirty="0" smtClean="0">
                <a:latin typeface="Arial" pitchFamily="34" charset="0"/>
                <a:cs typeface="Arial" pitchFamily="34" charset="0"/>
              </a:rPr>
              <a:t>complications</a:t>
            </a:r>
            <a:r>
              <a:rPr lang="en-IN" sz="1100" dirty="0">
                <a:latin typeface="Arial" pitchFamily="34" charset="0"/>
                <a:cs typeface="Arial" pitchFamily="34" charset="0"/>
              </a:rPr>
              <a:t> </a:t>
            </a:r>
            <a:r>
              <a:rPr lang="en-IN" sz="1100" dirty="0" smtClean="0">
                <a:latin typeface="Arial" pitchFamily="34" charset="0"/>
                <a:cs typeface="Arial" pitchFamily="34" charset="0"/>
              </a:rPr>
              <a:t>and  </a:t>
            </a:r>
            <a:r>
              <a:rPr lang="en-IN" sz="1100" dirty="0">
                <a:latin typeface="Arial" pitchFamily="34" charset="0"/>
                <a:cs typeface="Arial" pitchFamily="34" charset="0"/>
              </a:rPr>
              <a:t>promptly report any deviations from the expected </a:t>
            </a:r>
            <a:r>
              <a:rPr lang="en-IN" sz="1100" dirty="0" smtClean="0">
                <a:latin typeface="Arial" pitchFamily="34" charset="0"/>
                <a:cs typeface="Arial" pitchFamily="34" charset="0"/>
              </a:rPr>
              <a:t>outcomes (</a:t>
            </a:r>
            <a:r>
              <a:rPr lang="en-GB" sz="1100" dirty="0" err="1" smtClean="0">
                <a:latin typeface="Arial" pitchFamily="34" charset="0"/>
                <a:cs typeface="Arial" pitchFamily="34" charset="0"/>
              </a:rPr>
              <a:t>Gorski</a:t>
            </a:r>
            <a:r>
              <a:rPr lang="en-GB" sz="1100" dirty="0" smtClean="0">
                <a:latin typeface="Arial" pitchFamily="34" charset="0"/>
                <a:cs typeface="Arial" pitchFamily="34" charset="0"/>
              </a:rPr>
              <a:t> et al., 2021)</a:t>
            </a:r>
            <a:r>
              <a:rPr lang="en-IN" sz="1100" dirty="0" smtClean="0">
                <a:latin typeface="Arial" pitchFamily="34" charset="0"/>
                <a:cs typeface="Arial" pitchFamily="34" charset="0"/>
              </a:rPr>
              <a:t> </a:t>
            </a: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smtClean="0">
              <a:latin typeface="Arial" pitchFamily="34" charset="0"/>
              <a:cs typeface="Arial" pitchFamily="34" charset="0"/>
            </a:endParaRPr>
          </a:p>
          <a:p>
            <a:pPr algn="ctr"/>
            <a:endParaRPr lang="en-IN" b="1" dirty="0"/>
          </a:p>
          <a:p>
            <a:pPr algn="ctr"/>
            <a:endParaRPr lang="en-IN" b="1" dirty="0" smtClean="0"/>
          </a:p>
          <a:p>
            <a:pPr algn="ctr"/>
            <a:endParaRPr lang="en-IN" b="1" dirty="0"/>
          </a:p>
          <a:p>
            <a:pPr algn="ctr"/>
            <a:endParaRPr lang="en-IN" b="1" dirty="0" smtClean="0"/>
          </a:p>
          <a:p>
            <a:pPr algn="ctr"/>
            <a:endParaRPr lang="en-IN" b="1" dirty="0"/>
          </a:p>
          <a:p>
            <a:pPr algn="ctr"/>
            <a:endParaRPr lang="en-IN" b="1" dirty="0" smtClean="0"/>
          </a:p>
          <a:p>
            <a:pPr algn="ctr"/>
            <a:endParaRPr lang="en-IN" b="1" dirty="0"/>
          </a:p>
          <a:p>
            <a:pPr algn="ctr"/>
            <a:endParaRPr lang="en-IN" b="1" dirty="0" smtClean="0"/>
          </a:p>
          <a:p>
            <a:pPr algn="ctr"/>
            <a:endParaRPr lang="en-IN" dirty="0"/>
          </a:p>
        </p:txBody>
      </p:sp>
      <p:sp>
        <p:nvSpPr>
          <p:cNvPr id="8" name="Rectangle 7"/>
          <p:cNvSpPr/>
          <p:nvPr/>
        </p:nvSpPr>
        <p:spPr>
          <a:xfrm>
            <a:off x="6248400" y="1219200"/>
            <a:ext cx="2743200" cy="3733800"/>
          </a:xfrm>
          <a:prstGeom prst="rect">
            <a:avLst/>
          </a:prstGeom>
          <a:solidFill>
            <a:schemeClr val="accent2">
              <a:lumMod val="40000"/>
              <a:lumOff val="6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a:latin typeface="Arial" pitchFamily="34" charset="0"/>
              <a:cs typeface="Arial" pitchFamily="34" charset="0"/>
            </a:endParaRPr>
          </a:p>
          <a:p>
            <a:pPr algn="just"/>
            <a:endParaRPr lang="en-IN" sz="1200" b="1" dirty="0">
              <a:latin typeface="Arial" pitchFamily="34" charset="0"/>
              <a:cs typeface="Arial" pitchFamily="34" charset="0"/>
            </a:endParaRPr>
          </a:p>
          <a:p>
            <a:pPr algn="just"/>
            <a:r>
              <a:rPr lang="en-IN" sz="1200" dirty="0" smtClean="0">
                <a:solidFill>
                  <a:schemeClr val="tx1"/>
                </a:solidFill>
                <a:latin typeface="Arial" pitchFamily="34" charset="0"/>
                <a:cs typeface="Arial" pitchFamily="34" charset="0"/>
              </a:rPr>
              <a:t>NMBA </a:t>
            </a:r>
            <a:r>
              <a:rPr lang="en-IN" sz="1200" dirty="0">
                <a:solidFill>
                  <a:schemeClr val="tx1"/>
                </a:solidFill>
                <a:latin typeface="Arial" pitchFamily="34" charset="0"/>
                <a:cs typeface="Arial" pitchFamily="34" charset="0"/>
              </a:rPr>
              <a:t>Standard: </a:t>
            </a:r>
            <a:r>
              <a:rPr lang="en-IN" sz="1100" dirty="0">
                <a:latin typeface="Arial" pitchFamily="34" charset="0"/>
                <a:cs typeface="Arial" pitchFamily="34" charset="0"/>
              </a:rPr>
              <a:t>Professional Boundaries (4.3</a:t>
            </a:r>
            <a:r>
              <a:rPr lang="en-IN" sz="1100" dirty="0" smtClean="0">
                <a:latin typeface="Arial" pitchFamily="34" charset="0"/>
                <a:cs typeface="Arial" pitchFamily="34" charset="0"/>
              </a:rPr>
              <a:t>)</a:t>
            </a:r>
          </a:p>
          <a:p>
            <a:pPr algn="just"/>
            <a:endParaRPr lang="en-IN" sz="1200" dirty="0">
              <a:latin typeface="Arial" pitchFamily="34" charset="0"/>
              <a:cs typeface="Arial" pitchFamily="34" charset="0"/>
            </a:endParaRPr>
          </a:p>
          <a:p>
            <a:pPr algn="just"/>
            <a:endParaRPr lang="en-IN" sz="1200" dirty="0" smtClean="0">
              <a:latin typeface="Arial" pitchFamily="34" charset="0"/>
              <a:cs typeface="Arial" pitchFamily="34" charset="0"/>
            </a:endParaRPr>
          </a:p>
          <a:p>
            <a:pPr algn="just"/>
            <a:r>
              <a:rPr lang="en-IN" sz="1200" dirty="0" smtClean="0">
                <a:solidFill>
                  <a:schemeClr val="tx1"/>
                </a:solidFill>
                <a:latin typeface="Arial" pitchFamily="34" charset="0"/>
                <a:cs typeface="Arial" pitchFamily="34" charset="0"/>
              </a:rPr>
              <a:t>Roles corresponding to this standard include:</a:t>
            </a:r>
          </a:p>
          <a:p>
            <a:pPr marL="171450" indent="-171450" algn="just">
              <a:buFont typeface="Arial" pitchFamily="34" charset="0"/>
              <a:buChar char="•"/>
            </a:pPr>
            <a:r>
              <a:rPr lang="en-IN" sz="1100" dirty="0">
                <a:latin typeface="Arial" pitchFamily="34" charset="0"/>
                <a:cs typeface="Arial" pitchFamily="34" charset="0"/>
              </a:rPr>
              <a:t>Interdisciplinary </a:t>
            </a:r>
            <a:r>
              <a:rPr lang="en-IN" sz="1100" dirty="0" smtClean="0">
                <a:latin typeface="Arial" pitchFamily="34" charset="0"/>
                <a:cs typeface="Arial" pitchFamily="34" charset="0"/>
              </a:rPr>
              <a:t>Collaboration with </a:t>
            </a:r>
            <a:r>
              <a:rPr lang="en-IN" sz="1100" dirty="0">
                <a:latin typeface="Arial" pitchFamily="34" charset="0"/>
                <a:cs typeface="Arial" pitchFamily="34" charset="0"/>
              </a:rPr>
              <a:t>other healthcare professionals, sharing infection prevention expertise and advocating for consistent adherence to </a:t>
            </a:r>
            <a:r>
              <a:rPr lang="en-IN" sz="1100" dirty="0" smtClean="0">
                <a:latin typeface="Arial" pitchFamily="34" charset="0"/>
                <a:cs typeface="Arial" pitchFamily="34" charset="0"/>
              </a:rPr>
              <a:t>guidelines (</a:t>
            </a:r>
            <a:r>
              <a:rPr lang="en-GB" sz="1100" dirty="0" smtClean="0">
                <a:latin typeface="Arial" pitchFamily="34" charset="0"/>
                <a:cs typeface="Arial" pitchFamily="34" charset="0"/>
              </a:rPr>
              <a:t>Ray-</a:t>
            </a:r>
            <a:r>
              <a:rPr lang="en-GB" sz="1100" dirty="0" err="1" smtClean="0">
                <a:latin typeface="Arial" pitchFamily="34" charset="0"/>
                <a:cs typeface="Arial" pitchFamily="34" charset="0"/>
              </a:rPr>
              <a:t>Barruel</a:t>
            </a:r>
            <a:r>
              <a:rPr lang="en-GB" sz="1100" dirty="0" smtClean="0">
                <a:latin typeface="Arial" pitchFamily="34" charset="0"/>
                <a:cs typeface="Arial" pitchFamily="34" charset="0"/>
              </a:rPr>
              <a:t> et al., 2019)</a:t>
            </a:r>
            <a:r>
              <a:rPr lang="en-IN" sz="1100" dirty="0" smtClean="0">
                <a:latin typeface="Arial" pitchFamily="34" charset="0"/>
                <a:cs typeface="Arial" pitchFamily="34" charset="0"/>
              </a:rPr>
              <a:t>.</a:t>
            </a:r>
            <a:endParaRPr lang="en-IN" sz="1100" dirty="0">
              <a:latin typeface="Arial" pitchFamily="34" charset="0"/>
              <a:cs typeface="Arial" pitchFamily="34" charset="0"/>
            </a:endParaRPr>
          </a:p>
          <a:p>
            <a:endParaRPr lang="en-IN" sz="1200" b="1" dirty="0" smtClean="0">
              <a:latin typeface="Arial" pitchFamily="34" charset="0"/>
              <a:cs typeface="Arial" pitchFamily="34" charset="0"/>
            </a:endParaRPr>
          </a:p>
          <a:p>
            <a:endParaRPr lang="en-IN" sz="1200" b="1" dirty="0" smtClean="0">
              <a:latin typeface="Arial" pitchFamily="34" charset="0"/>
              <a:cs typeface="Arial" pitchFamily="34" charset="0"/>
            </a:endParaRPr>
          </a:p>
          <a:p>
            <a:pPr algn="ctr"/>
            <a:endParaRPr lang="en-IN" b="1" dirty="0"/>
          </a:p>
          <a:p>
            <a:pPr algn="ctr"/>
            <a:endParaRPr lang="en-IN" b="1" dirty="0" smtClean="0"/>
          </a:p>
          <a:p>
            <a:pPr algn="ctr"/>
            <a:endParaRPr lang="en-IN" b="1" dirty="0"/>
          </a:p>
          <a:p>
            <a:pPr algn="ctr"/>
            <a:endParaRPr lang="en-IN" b="1" dirty="0" smtClean="0"/>
          </a:p>
          <a:p>
            <a:pPr algn="ctr"/>
            <a:endParaRPr lang="en-IN" b="1" dirty="0"/>
          </a:p>
          <a:p>
            <a:pPr algn="ctr"/>
            <a:endParaRPr lang="en-IN" b="1" dirty="0" smtClean="0"/>
          </a:p>
          <a:p>
            <a:pPr algn="ctr"/>
            <a:endParaRPr lang="en-IN" b="1" dirty="0"/>
          </a:p>
          <a:p>
            <a:pPr algn="ctr"/>
            <a:endParaRPr lang="en-IN" b="1" dirty="0" smtClean="0"/>
          </a:p>
          <a:p>
            <a:pPr algn="ctr"/>
            <a:endParaRPr lang="en-IN"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714750"/>
            <a:ext cx="2819400"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8808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latin typeface="Arial" pitchFamily="34" charset="0"/>
                <a:cs typeface="Arial" pitchFamily="34" charset="0"/>
              </a:rPr>
              <a:t>References </a:t>
            </a:r>
            <a:endParaRPr lang="en-IN" sz="20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a:r>
              <a:rPr lang="en-GB" sz="1200" dirty="0" err="1" smtClean="0">
                <a:latin typeface="Arial" pitchFamily="34" charset="0"/>
                <a:cs typeface="Arial" pitchFamily="34" charset="0"/>
              </a:rPr>
              <a:t>Cheluvappa</a:t>
            </a:r>
            <a:r>
              <a:rPr lang="en-GB" sz="1200" dirty="0">
                <a:latin typeface="Arial" pitchFamily="34" charset="0"/>
                <a:cs typeface="Arial" pitchFamily="34" charset="0"/>
              </a:rPr>
              <a:t>, R., &amp; </a:t>
            </a:r>
            <a:r>
              <a:rPr lang="en-GB" sz="1200" dirty="0" err="1">
                <a:latin typeface="Arial" pitchFamily="34" charset="0"/>
                <a:cs typeface="Arial" pitchFamily="34" charset="0"/>
              </a:rPr>
              <a:t>Selvendran</a:t>
            </a:r>
            <a:r>
              <a:rPr lang="en-GB" sz="1200" dirty="0">
                <a:latin typeface="Arial" pitchFamily="34" charset="0"/>
                <a:cs typeface="Arial" pitchFamily="34" charset="0"/>
              </a:rPr>
              <a:t>, S. (2022). Palliative care nursing in Australia and the role of the registered nurse in palliative care. </a:t>
            </a:r>
            <a:r>
              <a:rPr lang="en-GB" sz="1200" i="1" dirty="0">
                <a:latin typeface="Arial" pitchFamily="34" charset="0"/>
                <a:cs typeface="Arial" pitchFamily="34" charset="0"/>
              </a:rPr>
              <a:t>Nursing Reports</a:t>
            </a:r>
            <a:r>
              <a:rPr lang="en-GB" sz="1200" dirty="0">
                <a:latin typeface="Arial" pitchFamily="34" charset="0"/>
                <a:cs typeface="Arial" pitchFamily="34" charset="0"/>
              </a:rPr>
              <a:t>, </a:t>
            </a:r>
            <a:r>
              <a:rPr lang="en-GB" sz="1200" i="1" dirty="0">
                <a:latin typeface="Arial" pitchFamily="34" charset="0"/>
                <a:cs typeface="Arial" pitchFamily="34" charset="0"/>
              </a:rPr>
              <a:t>12</a:t>
            </a:r>
            <a:r>
              <a:rPr lang="en-GB" sz="1200" dirty="0">
                <a:latin typeface="Arial" pitchFamily="34" charset="0"/>
                <a:cs typeface="Arial" pitchFamily="34" charset="0"/>
              </a:rPr>
              <a:t>(3), 589-596</a:t>
            </a:r>
            <a:r>
              <a:rPr lang="en-GB" sz="1200" dirty="0" smtClean="0">
                <a:latin typeface="Arial" pitchFamily="34" charset="0"/>
                <a:cs typeface="Arial" pitchFamily="34" charset="0"/>
              </a:rPr>
              <a:t>.</a:t>
            </a:r>
          </a:p>
          <a:p>
            <a:pPr algn="just"/>
            <a:r>
              <a:rPr lang="en-GB" sz="1200" dirty="0" err="1">
                <a:latin typeface="Arial" pitchFamily="34" charset="0"/>
                <a:cs typeface="Arial" pitchFamily="34" charset="0"/>
              </a:rPr>
              <a:t>Gorski</a:t>
            </a:r>
            <a:r>
              <a:rPr lang="en-GB" sz="1200" dirty="0">
                <a:latin typeface="Arial" pitchFamily="34" charset="0"/>
                <a:cs typeface="Arial" pitchFamily="34" charset="0"/>
              </a:rPr>
              <a:t>, L. A., </a:t>
            </a:r>
            <a:r>
              <a:rPr lang="en-GB" sz="1200" dirty="0" err="1">
                <a:latin typeface="Arial" pitchFamily="34" charset="0"/>
                <a:cs typeface="Arial" pitchFamily="34" charset="0"/>
              </a:rPr>
              <a:t>Hadaway</a:t>
            </a:r>
            <a:r>
              <a:rPr lang="en-GB" sz="1200" dirty="0">
                <a:latin typeface="Arial" pitchFamily="34" charset="0"/>
                <a:cs typeface="Arial" pitchFamily="34" charset="0"/>
              </a:rPr>
              <a:t>, L., </a:t>
            </a:r>
            <a:r>
              <a:rPr lang="en-GB" sz="1200" dirty="0" err="1">
                <a:latin typeface="Arial" pitchFamily="34" charset="0"/>
                <a:cs typeface="Arial" pitchFamily="34" charset="0"/>
              </a:rPr>
              <a:t>Hagle</a:t>
            </a:r>
            <a:r>
              <a:rPr lang="en-GB" sz="1200" dirty="0">
                <a:latin typeface="Arial" pitchFamily="34" charset="0"/>
                <a:cs typeface="Arial" pitchFamily="34" charset="0"/>
              </a:rPr>
              <a:t>, M. E., </a:t>
            </a:r>
            <a:r>
              <a:rPr lang="en-GB" sz="1200" dirty="0" err="1">
                <a:latin typeface="Arial" pitchFamily="34" charset="0"/>
                <a:cs typeface="Arial" pitchFamily="34" charset="0"/>
              </a:rPr>
              <a:t>Broadhurst</a:t>
            </a:r>
            <a:r>
              <a:rPr lang="en-GB" sz="1200" dirty="0">
                <a:latin typeface="Arial" pitchFamily="34" charset="0"/>
                <a:cs typeface="Arial" pitchFamily="34" charset="0"/>
              </a:rPr>
              <a:t>, D., Clare, S., </a:t>
            </a:r>
            <a:r>
              <a:rPr lang="en-GB" sz="1200" dirty="0" err="1">
                <a:latin typeface="Arial" pitchFamily="34" charset="0"/>
                <a:cs typeface="Arial" pitchFamily="34" charset="0"/>
              </a:rPr>
              <a:t>Kleidon</a:t>
            </a:r>
            <a:r>
              <a:rPr lang="en-GB" sz="1200" dirty="0">
                <a:latin typeface="Arial" pitchFamily="34" charset="0"/>
                <a:cs typeface="Arial" pitchFamily="34" charset="0"/>
              </a:rPr>
              <a:t>, T., ... &amp; Alexander, M. (2021). Infusion therapy standards of practice. </a:t>
            </a:r>
            <a:r>
              <a:rPr lang="en-GB" sz="1200" i="1" dirty="0">
                <a:latin typeface="Arial" pitchFamily="34" charset="0"/>
                <a:cs typeface="Arial" pitchFamily="34" charset="0"/>
              </a:rPr>
              <a:t>Journal of Infusion Nursing</a:t>
            </a:r>
            <a:r>
              <a:rPr lang="en-GB" sz="1200" dirty="0">
                <a:latin typeface="Arial" pitchFamily="34" charset="0"/>
                <a:cs typeface="Arial" pitchFamily="34" charset="0"/>
              </a:rPr>
              <a:t>, </a:t>
            </a:r>
            <a:r>
              <a:rPr lang="en-GB" sz="1200" i="1" dirty="0">
                <a:latin typeface="Arial" pitchFamily="34" charset="0"/>
                <a:cs typeface="Arial" pitchFamily="34" charset="0"/>
              </a:rPr>
              <a:t>44</a:t>
            </a:r>
            <a:r>
              <a:rPr lang="en-GB" sz="1200" dirty="0">
                <a:latin typeface="Arial" pitchFamily="34" charset="0"/>
                <a:cs typeface="Arial" pitchFamily="34" charset="0"/>
              </a:rPr>
              <a:t>(1S), S1-S224.</a:t>
            </a:r>
            <a:endParaRPr lang="en-GB" sz="1200" dirty="0" smtClean="0">
              <a:latin typeface="Arial" pitchFamily="34" charset="0"/>
              <a:cs typeface="Arial" pitchFamily="34" charset="0"/>
            </a:endParaRPr>
          </a:p>
          <a:p>
            <a:pPr algn="just"/>
            <a:r>
              <a:rPr lang="en-GB" sz="1200" dirty="0">
                <a:latin typeface="Arial" pitchFamily="34" charset="0"/>
                <a:cs typeface="Arial" pitchFamily="34" charset="0"/>
              </a:rPr>
              <a:t>Ray-</a:t>
            </a:r>
            <a:r>
              <a:rPr lang="en-GB" sz="1200" dirty="0" err="1">
                <a:latin typeface="Arial" pitchFamily="34" charset="0"/>
                <a:cs typeface="Arial" pitchFamily="34" charset="0"/>
              </a:rPr>
              <a:t>Barruel</a:t>
            </a:r>
            <a:r>
              <a:rPr lang="en-GB" sz="1200" dirty="0">
                <a:latin typeface="Arial" pitchFamily="34" charset="0"/>
                <a:cs typeface="Arial" pitchFamily="34" charset="0"/>
              </a:rPr>
              <a:t>, G., </a:t>
            </a:r>
            <a:r>
              <a:rPr lang="en-GB" sz="1200" dirty="0" err="1">
                <a:latin typeface="Arial" pitchFamily="34" charset="0"/>
                <a:cs typeface="Arial" pitchFamily="34" charset="0"/>
              </a:rPr>
              <a:t>Xu</a:t>
            </a:r>
            <a:r>
              <a:rPr lang="en-GB" sz="1200" dirty="0">
                <a:latin typeface="Arial" pitchFamily="34" charset="0"/>
                <a:cs typeface="Arial" pitchFamily="34" charset="0"/>
              </a:rPr>
              <a:t>, H., Marsh, N., Cooke, M., &amp; Rickard, C. M. (2019). Effectiveness of insertion and maintenance bundles in preventing peripheral intravenous catheter-related complications and bloodstream infection in hospital patients: a systematic review. </a:t>
            </a:r>
            <a:r>
              <a:rPr lang="en-GB" sz="1200" i="1" dirty="0">
                <a:latin typeface="Arial" pitchFamily="34" charset="0"/>
                <a:cs typeface="Arial" pitchFamily="34" charset="0"/>
              </a:rPr>
              <a:t>Infection, disease &amp; health</a:t>
            </a:r>
            <a:r>
              <a:rPr lang="en-GB" sz="1200" dirty="0">
                <a:latin typeface="Arial" pitchFamily="34" charset="0"/>
                <a:cs typeface="Arial" pitchFamily="34" charset="0"/>
              </a:rPr>
              <a:t>, </a:t>
            </a:r>
            <a:r>
              <a:rPr lang="en-GB" sz="1200" i="1" dirty="0">
                <a:latin typeface="Arial" pitchFamily="34" charset="0"/>
                <a:cs typeface="Arial" pitchFamily="34" charset="0"/>
              </a:rPr>
              <a:t>24</a:t>
            </a:r>
            <a:r>
              <a:rPr lang="en-GB" sz="1200" dirty="0">
                <a:latin typeface="Arial" pitchFamily="34" charset="0"/>
                <a:cs typeface="Arial" pitchFamily="34" charset="0"/>
              </a:rPr>
              <a:t>(3), 152-168.</a:t>
            </a:r>
            <a:endParaRPr lang="en-IN" sz="1200" dirty="0">
              <a:latin typeface="Arial" pitchFamily="34" charset="0"/>
              <a:cs typeface="Arial" pitchFamily="34" charset="0"/>
            </a:endParaRPr>
          </a:p>
        </p:txBody>
      </p:sp>
    </p:spTree>
    <p:extLst>
      <p:ext uri="{BB962C8B-B14F-4D97-AF65-F5344CB8AC3E}">
        <p14:creationId xmlns:p14="http://schemas.microsoft.com/office/powerpoint/2010/main" val="1884317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123</TotalTime>
  <Words>765</Words>
  <Application>Microsoft Office PowerPoint</Application>
  <PresentationFormat>On-screen Show (16:9)</PresentationFormat>
  <Paragraphs>120</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Apothecary</vt:lpstr>
      <vt:lpstr>Registered Nurse (RN) Roles &amp; Contributions in Preventing and Controlling Infections</vt:lpstr>
      <vt:lpstr>References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NSQHS Standards Action Area to Registered Nurse Role</dc:title>
  <dc:creator>dell</dc:creator>
  <cp:lastModifiedBy>NISHANT KUMAR</cp:lastModifiedBy>
  <cp:revision>25</cp:revision>
  <dcterms:created xsi:type="dcterms:W3CDTF">2006-08-16T00:00:00Z</dcterms:created>
  <dcterms:modified xsi:type="dcterms:W3CDTF">2023-08-14T17:36:10Z</dcterms:modified>
</cp:coreProperties>
</file>